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27"/>
  </p:notesMasterIdLst>
  <p:sldIdLst>
    <p:sldId id="295" r:id="rId2"/>
    <p:sldId id="296" r:id="rId3"/>
    <p:sldId id="298" r:id="rId4"/>
    <p:sldId id="299" r:id="rId5"/>
    <p:sldId id="300" r:id="rId6"/>
    <p:sldId id="301" r:id="rId7"/>
    <p:sldId id="302" r:id="rId8"/>
    <p:sldId id="303" r:id="rId9"/>
    <p:sldId id="306" r:id="rId10"/>
    <p:sldId id="307" r:id="rId11"/>
    <p:sldId id="308" r:id="rId12"/>
    <p:sldId id="256" r:id="rId13"/>
    <p:sldId id="257" r:id="rId14"/>
    <p:sldId id="258" r:id="rId15"/>
    <p:sldId id="262" r:id="rId16"/>
    <p:sldId id="263" r:id="rId17"/>
    <p:sldId id="264" r:id="rId18"/>
    <p:sldId id="272" r:id="rId19"/>
    <p:sldId id="274" r:id="rId20"/>
    <p:sldId id="276" r:id="rId21"/>
    <p:sldId id="291" r:id="rId22"/>
    <p:sldId id="287" r:id="rId23"/>
    <p:sldId id="288" r:id="rId24"/>
    <p:sldId id="289" r:id="rId25"/>
    <p:sldId id="290" r:id="rId26"/>
  </p:sldIdLst>
  <p:sldSz cx="9144000" cy="6858000" type="screen4x3"/>
  <p:notesSz cx="6858000" cy="9144000"/>
  <p:embeddedFontLst>
    <p:embeddedFont>
      <p:font typeface="Palatino Linotype" pitchFamily="18" charset="0"/>
      <p:regular r:id="rId28"/>
      <p:bold r:id="rId29"/>
      <p:italic r:id="rId30"/>
      <p:boldItalic r:id="rId31"/>
    </p:embeddedFont>
    <p:embeddedFont>
      <p:font typeface="Tahoma" pitchFamily="34" charset="0"/>
      <p:regular r:id="rId32"/>
      <p:bold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Georgia" pitchFamily="18" charset="0"/>
      <p:regular r:id="rId38"/>
      <p:bold r:id="rId39"/>
      <p:italic r:id="rId40"/>
      <p:boldItalic r:id="rId41"/>
    </p:embeddedFont>
    <p:embeddedFont>
      <p:font typeface="Century Gothic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194735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49" name="Google Shape;4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61" name="Google Shape;4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" name="Google Shape;53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6" name="Google Shape;56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223362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04763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884371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1280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257019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80013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12799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1138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679576" y="228601"/>
            <a:ext cx="5711824" cy="895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508126" y="1143001"/>
            <a:ext cx="6054724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None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679576" y="5810251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7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2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1pPr>
            <a:lvl2pPr marL="914400" lvl="1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2pPr>
            <a:lvl3pPr marL="1371600" lvl="2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22313" y="1371601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722313" y="4068765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4495800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4695825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4296728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2"/>
          </p:nvPr>
        </p:nvSpPr>
        <p:spPr>
          <a:xfrm>
            <a:off x="4648202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3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4"/>
          </p:nvPr>
        </p:nvSpPr>
        <p:spPr>
          <a:xfrm>
            <a:off x="4672584" y="2212849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907089" y="266701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719139" y="273052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5907089" y="2438401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8457760" y="6499385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569119" y="6499385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osure.co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xposure.co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3"/>
          <p:cNvSpPr txBox="1">
            <a:spLocks noGrp="1"/>
          </p:cNvSpPr>
          <p:nvPr>
            <p:ph type="ctrTitle"/>
          </p:nvPr>
        </p:nvSpPr>
        <p:spPr>
          <a:xfrm>
            <a:off x="1937400" y="2611887"/>
            <a:ext cx="55561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</a:pPr>
            <a:r>
              <a:rPr lang="ru" sz="4800" dirty="0"/>
              <a:t/>
            </a:r>
            <a:br>
              <a:rPr lang="ru" sz="4800" dirty="0"/>
            </a:br>
            <a:r>
              <a:rPr lang="ru" sz="48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Ц</a:t>
            </a:r>
            <a:r>
              <a:rPr lang="ru" sz="48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ифровые </a:t>
            </a:r>
            <a:r>
              <a:rPr lang="ru" sz="48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инструменты и сервисы</a:t>
            </a:r>
            <a:endParaRPr sz="4400" b="1" dirty="0">
              <a:latin typeface="Times New Roman" pitchFamily="18" charset="0"/>
              <a:ea typeface="Tahoma" pitchFamily="34" charset="0"/>
              <a:cs typeface="Times New Roman" pitchFamily="18" charset="0"/>
              <a:sym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1647" y="431593"/>
            <a:ext cx="7252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№6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Лениногорска» муниципального образования 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муниципальный район» РТ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717" y="57595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Лениногорск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0424" y="4395265"/>
            <a:ext cx="59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08063"/>
            <a:r>
              <a:rPr lang="ru-RU" dirty="0" smtClean="0"/>
              <a:t> </a:t>
            </a:r>
            <a:r>
              <a:rPr lang="ru-RU" dirty="0" smtClean="0"/>
              <a:t>                                        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педагог-библиотекарь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08063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МБОУ «СОШ № 6»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08063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Абзалова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Елена Вячеславовна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35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"/>
          <p:cNvSpPr txBox="1">
            <a:spLocks noGrp="1"/>
          </p:cNvSpPr>
          <p:nvPr>
            <p:ph type="title"/>
          </p:nvPr>
        </p:nvSpPr>
        <p:spPr>
          <a:xfrm>
            <a:off x="181237" y="690411"/>
            <a:ext cx="8741664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just">
              <a:lnSpc>
                <a:spcPct val="100000"/>
              </a:lnSpc>
              <a:buClr>
                <a:srgbClr val="000000"/>
              </a:buClr>
              <a:buSzPts val="5400"/>
              <a:buFont typeface="Arial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H5P.org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удобный и простой конструктор, в котором есть возможность выбрать любой имеющийся шаблон для создания интерактивного контента.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Создатели сервиса делят весь список создаваемого интерактивного контента на следующие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гровая форма,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ультимедийная форма, формат вопросов.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5629"/>
          <a:stretch/>
        </p:blipFill>
        <p:spPr>
          <a:xfrm>
            <a:off x="1141597" y="1770531"/>
            <a:ext cx="6820943" cy="479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24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008" y="251341"/>
            <a:ext cx="8345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QuizWhizzer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инструмент, который предлагает имитацию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участники продвигаются к цели по «тропе», отвечая на вопросы.</a:t>
            </a:r>
          </a:p>
        </p:txBody>
      </p:sp>
      <p:pic>
        <p:nvPicPr>
          <p:cNvPr id="6148" name="Picture 4" descr="ÐÐ° Ð´Ð°Ð½Ð½Ð¾Ð¼ Ð¸Ð·Ð¾Ð±ÑÐ°Ð¶ÐµÐ½Ð¸Ð¸ Ð¼Ð¾Ð¶ÐµÑ Ð½Ð°ÑÐ¾Ð´Ð¸ÑÑÑÑ: Ð³Ð¾ÑÐ°, Ð¿ÑÐ¸ÑÐ¾Ð´Ð° Ð¸ Ð½Ð° ÑÐ»Ð¸Ñ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104"/>
          <a:stretch/>
        </p:blipFill>
        <p:spPr bwMode="auto">
          <a:xfrm>
            <a:off x="2176272" y="2000310"/>
            <a:ext cx="6454140" cy="450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lh5.googleusercontent.com/1FuQQNxSWDmhm3DFRDxmjPnqNJ_n3G4rmwoDc3yjJ3c0WCyF5UP9BWqhTmZvF6A9EIca7bmsLGvRtzG9ruQ7I3zjL_tyL-5NlHlDysJ6m8E_IT2fSMBLvWhURdcxlcolkOB0IfT7kmg=s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38" t="14887" r="29589" b="15072"/>
          <a:stretch/>
        </p:blipFill>
        <p:spPr bwMode="auto">
          <a:xfrm>
            <a:off x="752856" y="1585783"/>
            <a:ext cx="3864864" cy="373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75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3848" y="2649022"/>
            <a:ext cx="3915992" cy="363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52272" y="340698"/>
            <a:ext cx="7687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и наглядное графическое представление информации о предметах, включая сложные взаимоотношения между ними.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привлекает внимание, делает сложную информацию более простой для восприятия, абстрактные понятия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конкретными и наглядными.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4"/>
          <p:cNvSpPr txBox="1">
            <a:spLocks noGrp="1"/>
          </p:cNvSpPr>
          <p:nvPr>
            <p:ph type="title"/>
          </p:nvPr>
        </p:nvSpPr>
        <p:spPr>
          <a:xfrm>
            <a:off x="452272" y="476672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ru" sz="4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«Плюсы» инфографики</a:t>
            </a:r>
            <a:endParaRPr sz="4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pSp>
        <p:nvGrpSpPr>
          <p:cNvPr id="359" name="Google Shape;359;p54"/>
          <p:cNvGrpSpPr/>
          <p:nvPr/>
        </p:nvGrpSpPr>
        <p:grpSpPr>
          <a:xfrm>
            <a:off x="1012737" y="1682496"/>
            <a:ext cx="7247269" cy="4514681"/>
            <a:chOff x="826" y="281685"/>
            <a:chExt cx="6767099" cy="4189156"/>
          </a:xfrm>
        </p:grpSpPr>
        <p:sp>
          <p:nvSpPr>
            <p:cNvPr id="360" name="Google Shape;360;p54"/>
            <p:cNvSpPr/>
            <p:nvPr/>
          </p:nvSpPr>
          <p:spPr>
            <a:xfrm>
              <a:off x="826" y="281685"/>
              <a:ext cx="3222428" cy="19334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4"/>
            <p:cNvSpPr txBox="1"/>
            <p:nvPr/>
          </p:nvSpPr>
          <p:spPr>
            <a:xfrm>
              <a:off x="826" y="281685"/>
              <a:ext cx="3222428" cy="1933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50" tIns="209550" rIns="209550" bIns="20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Просто</a:t>
              </a:r>
              <a:endParaRPr sz="5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54"/>
            <p:cNvSpPr/>
            <p:nvPr/>
          </p:nvSpPr>
          <p:spPr>
            <a:xfrm>
              <a:off x="3545497" y="281685"/>
              <a:ext cx="3222428" cy="19334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4"/>
            <p:cNvSpPr txBox="1"/>
            <p:nvPr/>
          </p:nvSpPr>
          <p:spPr>
            <a:xfrm>
              <a:off x="3545497" y="281685"/>
              <a:ext cx="3222428" cy="1933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50" tIns="209550" rIns="209550" bIns="20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Быстро</a:t>
              </a:r>
              <a:endParaRPr sz="5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826" y="2537385"/>
              <a:ext cx="3222428" cy="19334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4"/>
            <p:cNvSpPr txBox="1"/>
            <p:nvPr/>
          </p:nvSpPr>
          <p:spPr>
            <a:xfrm>
              <a:off x="826" y="2537385"/>
              <a:ext cx="3222428" cy="1933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50" tIns="209550" rIns="209550" bIns="20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Нескучно</a:t>
              </a:r>
              <a:endParaRPr sz="5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3545497" y="2537385"/>
              <a:ext cx="3222428" cy="19334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4"/>
            <p:cNvSpPr txBox="1"/>
            <p:nvPr/>
          </p:nvSpPr>
          <p:spPr>
            <a:xfrm>
              <a:off x="3545497" y="2537385"/>
              <a:ext cx="3222428" cy="1933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50" tIns="209550" rIns="209550" bIns="20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Наглядно</a:t>
              </a:r>
              <a:endParaRPr sz="5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5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31818"/>
              </a:lnSpc>
              <a:buSzPts val="4400"/>
            </a:pPr>
            <a:r>
              <a:rPr lang="ru" sz="4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Из чего состоит инфографика?</a:t>
            </a:r>
            <a:endParaRPr sz="4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pSp>
        <p:nvGrpSpPr>
          <p:cNvPr id="373" name="Google Shape;373;p55"/>
          <p:cNvGrpSpPr/>
          <p:nvPr/>
        </p:nvGrpSpPr>
        <p:grpSpPr>
          <a:xfrm>
            <a:off x="-1881443" y="661950"/>
            <a:ext cx="10707861" cy="6398197"/>
            <a:chOff x="-5373323" y="-822834"/>
            <a:chExt cx="10707861" cy="6398197"/>
          </a:xfrm>
        </p:grpSpPr>
        <p:sp>
          <p:nvSpPr>
            <p:cNvPr id="374" name="Google Shape;374;p55"/>
            <p:cNvSpPr/>
            <p:nvPr/>
          </p:nvSpPr>
          <p:spPr>
            <a:xfrm>
              <a:off x="-5373323" y="-822834"/>
              <a:ext cx="6398197" cy="6398197"/>
            </a:xfrm>
            <a:prstGeom prst="blockArc">
              <a:avLst>
                <a:gd name="adj1" fmla="val 18900000"/>
                <a:gd name="adj2" fmla="val 2700000"/>
                <a:gd name="adj3" fmla="val 338"/>
              </a:avLst>
            </a:prstGeom>
            <a:noFill/>
            <a:ln w="28575" cap="flat" cmpd="sng">
              <a:solidFill>
                <a:srgbClr val="4C5D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5"/>
            <p:cNvSpPr/>
            <p:nvPr/>
          </p:nvSpPr>
          <p:spPr>
            <a:xfrm>
              <a:off x="448162" y="296937"/>
              <a:ext cx="4886376" cy="5942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5"/>
            <p:cNvSpPr txBox="1"/>
            <p:nvPr/>
          </p:nvSpPr>
          <p:spPr>
            <a:xfrm>
              <a:off x="448162" y="296937"/>
              <a:ext cx="4886376" cy="59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7167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Изображения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55"/>
            <p:cNvSpPr/>
            <p:nvPr/>
          </p:nvSpPr>
          <p:spPr>
            <a:xfrm>
              <a:off x="76752" y="222655"/>
              <a:ext cx="742820" cy="7428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5"/>
            <p:cNvSpPr/>
            <p:nvPr/>
          </p:nvSpPr>
          <p:spPr>
            <a:xfrm>
              <a:off x="873988" y="1188036"/>
              <a:ext cx="4460549" cy="5942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5"/>
            <p:cNvSpPr txBox="1"/>
            <p:nvPr/>
          </p:nvSpPr>
          <p:spPr>
            <a:xfrm>
              <a:off x="873988" y="1188036"/>
              <a:ext cx="4460549" cy="59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7167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Небольшие текстовые пояснения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55"/>
            <p:cNvSpPr/>
            <p:nvPr/>
          </p:nvSpPr>
          <p:spPr>
            <a:xfrm>
              <a:off x="502578" y="1113754"/>
              <a:ext cx="742820" cy="7428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5"/>
            <p:cNvSpPr/>
            <p:nvPr/>
          </p:nvSpPr>
          <p:spPr>
            <a:xfrm>
              <a:off x="1004683" y="2079135"/>
              <a:ext cx="4329855" cy="5942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5"/>
            <p:cNvSpPr txBox="1"/>
            <p:nvPr/>
          </p:nvSpPr>
          <p:spPr>
            <a:xfrm>
              <a:off x="1004683" y="2079135"/>
              <a:ext cx="4329855" cy="59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71675" tIns="53325" rIns="53325" bIns="533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Схемы, диаграммы, графики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95250" algn="l" rtl="0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55"/>
            <p:cNvSpPr/>
            <p:nvPr/>
          </p:nvSpPr>
          <p:spPr>
            <a:xfrm>
              <a:off x="633273" y="2004853"/>
              <a:ext cx="742820" cy="7428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5"/>
            <p:cNvSpPr/>
            <p:nvPr/>
          </p:nvSpPr>
          <p:spPr>
            <a:xfrm>
              <a:off x="873988" y="2970234"/>
              <a:ext cx="4460549" cy="5942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5"/>
            <p:cNvSpPr txBox="1"/>
            <p:nvPr/>
          </p:nvSpPr>
          <p:spPr>
            <a:xfrm>
              <a:off x="873988" y="2970234"/>
              <a:ext cx="4460549" cy="59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7167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Ленты времени, списки, ссылки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55"/>
            <p:cNvSpPr/>
            <p:nvPr/>
          </p:nvSpPr>
          <p:spPr>
            <a:xfrm>
              <a:off x="502578" y="2895952"/>
              <a:ext cx="742820" cy="7428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5"/>
            <p:cNvSpPr/>
            <p:nvPr/>
          </p:nvSpPr>
          <p:spPr>
            <a:xfrm>
              <a:off x="448162" y="3861333"/>
              <a:ext cx="4886376" cy="594256"/>
            </a:xfrm>
            <a:prstGeom prst="rect">
              <a:avLst/>
            </a:prstGeom>
            <a:gradFill>
              <a:gsLst>
                <a:gs pos="0">
                  <a:srgbClr val="3C518D"/>
                </a:gs>
                <a:gs pos="80000">
                  <a:srgbClr val="4F6CBA"/>
                </a:gs>
                <a:gs pos="100000">
                  <a:srgbClr val="4E6BB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5"/>
            <p:cNvSpPr txBox="1"/>
            <p:nvPr/>
          </p:nvSpPr>
          <p:spPr>
            <a:xfrm>
              <a:off x="448162" y="3861333"/>
              <a:ext cx="4886376" cy="59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7167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Медиаобъекты: видео, карты, опросы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55"/>
            <p:cNvSpPr/>
            <p:nvPr/>
          </p:nvSpPr>
          <p:spPr>
            <a:xfrm>
              <a:off x="76752" y="3787051"/>
              <a:ext cx="742820" cy="7428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0" name="Google Shape;390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289" y="1988840"/>
            <a:ext cx="3026919" cy="374905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9"/>
          <p:cNvSpPr txBox="1">
            <a:spLocks noGrp="1"/>
          </p:cNvSpPr>
          <p:nvPr>
            <p:ph type="ctrTitle"/>
          </p:nvPr>
        </p:nvSpPr>
        <p:spPr>
          <a:xfrm>
            <a:off x="827584" y="5104325"/>
            <a:ext cx="7569816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000"/>
              <a:buFont typeface="Calibri"/>
              <a:buNone/>
            </a:pPr>
            <a:r>
              <a:rPr lang="ru" sz="4000" b="1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Сервисы для создания красочной инфографики</a:t>
            </a:r>
            <a:endParaRPr sz="4000" b="1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84" y="599000"/>
            <a:ext cx="7632847" cy="4505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84" y="1219254"/>
            <a:ext cx="4282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онлайн-сервис для создания элементов графического дизайна. Создание изображений в сервисе строится на принципе перетаскивания готовых элементов и варьировании изменяемых шаблонов.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792" b="1754"/>
          <a:stretch/>
        </p:blipFill>
        <p:spPr>
          <a:xfrm>
            <a:off x="5498905" y="201169"/>
            <a:ext cx="2633112" cy="625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86" y="501055"/>
            <a:ext cx="4263988" cy="55577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41354" y="1213211"/>
            <a:ext cx="38003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Spark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бесплатный сервис, который помогает создавать изображения, коллажи и посты для социальных сетей, а также простые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медиапубликации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(веб-страницы,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лонгриды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слайд-шоу.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9"/>
          <p:cNvSpPr txBox="1"/>
          <p:nvPr/>
        </p:nvSpPr>
        <p:spPr>
          <a:xfrm>
            <a:off x="385450" y="5805264"/>
            <a:ext cx="8418000" cy="72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Сервисы для создания ментальных карт </a:t>
            </a:r>
            <a:endParaRPr sz="44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36" name="Google Shape;536;p69" descr="Картинки по запросу ментальная карта как выстав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799" y="260648"/>
            <a:ext cx="6605301" cy="505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1"/>
          <p:cNvSpPr txBox="1">
            <a:spLocks noGrp="1"/>
          </p:cNvSpPr>
          <p:nvPr>
            <p:ph type="title"/>
          </p:nvPr>
        </p:nvSpPr>
        <p:spPr>
          <a:xfrm>
            <a:off x="278960" y="902099"/>
            <a:ext cx="8554144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just">
              <a:lnSpc>
                <a:spcPct val="100000"/>
              </a:lnSpc>
              <a:buClr>
                <a:srgbClr val="000000"/>
              </a:buClr>
              <a:buSzPts val="4400"/>
              <a:buFont typeface="Arial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Mindomo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 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онлайн-сервис для создания ментальных карт, содержащих текст, фотографии, рисунки, видео, гиперссылки. Бесплатный аккаунт 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Mindomo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 позволяет создавать до трёх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карт.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Calibri"/>
              <a:hlinkClick r:id="rId3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1773"/>
          <a:stretch/>
        </p:blipFill>
        <p:spPr>
          <a:xfrm>
            <a:off x="3575304" y="1423707"/>
            <a:ext cx="4828032" cy="5253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0624" y="472803"/>
            <a:ext cx="8211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 все  шире  получает  распространение  в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школах. В настоящее время для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читателей просто необходимо использовать современные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инструменты и сервисы для подготовки красочных и наглядных учебно-методических материалов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организации виртуальных выставок,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 викторин,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тестов,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672" y="3243072"/>
            <a:ext cx="5157216" cy="328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79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73"/>
          <p:cNvSpPr txBox="1">
            <a:spLocks noGrp="1"/>
          </p:cNvSpPr>
          <p:nvPr>
            <p:ph type="title"/>
          </p:nvPr>
        </p:nvSpPr>
        <p:spPr>
          <a:xfrm>
            <a:off x="330384" y="470758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just">
              <a:lnSpc>
                <a:spcPct val="100000"/>
              </a:lnSpc>
              <a:buClr>
                <a:srgbClr val="000000"/>
              </a:buClr>
              <a:buSzPts val="4400"/>
              <a:buFont typeface="Arial"/>
            </a:pPr>
            <a:r>
              <a:rPr lang="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Ayoa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инструмент для создания ментальных карт,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позволяющий работать как в команде, так и в одиночку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. Бесплатно можно создать до 5-ти интеллект-карт. 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Calibri"/>
              <a:hlinkClick r:id="rId3"/>
            </a:endParaRPr>
          </a:p>
        </p:txBody>
      </p:sp>
      <p:pic>
        <p:nvPicPr>
          <p:cNvPr id="569" name="Google Shape;569;p73" descr="https://1.bp.blogspot.com/-USN3f_6zdMk/XtTep-U1_SI/AAAAAAAAXxw/EmS6Lm_6RpMhKFci9reKo-ttDJ-D9ovgACLcBGAsYHQ/s640/%25D0%25A0%25D0%25B8%25D1%2581%25D1%2583%25D0%25BD%25D0%25BE%25D0%25BA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4743" y="1563624"/>
            <a:ext cx="4753570" cy="485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just">
              <a:lnSpc>
                <a:spcPct val="100000"/>
              </a:lnSpc>
              <a:buClr>
                <a:srgbClr val="000000"/>
              </a:buClr>
              <a:buSzPts val="4400"/>
              <a:buFont typeface="Arial"/>
            </a:pPr>
            <a:r>
              <a:rPr lang="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	</a:t>
            </a:r>
            <a:r>
              <a:rPr lang="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Calibri"/>
              </a:rPr>
              <a:t>WordArt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лучший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 сервис для создания интерактивного облака тэгов (облака слов).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676" name="Google Shape;676;p88"/>
          <p:cNvPicPr preferRelativeResize="0"/>
          <p:nvPr/>
        </p:nvPicPr>
        <p:blipFill rotWithShape="1">
          <a:blip r:embed="rId3">
            <a:alphaModFix/>
          </a:blip>
          <a:srcRect l="11606" t="12976" r="11718" b="7507"/>
          <a:stretch/>
        </p:blipFill>
        <p:spPr>
          <a:xfrm>
            <a:off x="230004" y="1268760"/>
            <a:ext cx="8784976" cy="5124570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88"/>
          <p:cNvSpPr/>
          <p:nvPr/>
        </p:nvSpPr>
        <p:spPr>
          <a:xfrm>
            <a:off x="2843808" y="1916832"/>
            <a:ext cx="864096" cy="36004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88"/>
          <p:cNvSpPr/>
          <p:nvPr/>
        </p:nvSpPr>
        <p:spPr>
          <a:xfrm>
            <a:off x="1259632" y="5301208"/>
            <a:ext cx="1656184" cy="86409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4"/>
          <p:cNvSpPr txBox="1">
            <a:spLocks noGrp="1"/>
          </p:cNvSpPr>
          <p:nvPr>
            <p:ph type="title"/>
          </p:nvPr>
        </p:nvSpPr>
        <p:spPr>
          <a:xfrm>
            <a:off x="689963" y="228600"/>
            <a:ext cx="814619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ru" sz="4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Рассказ о книге</a:t>
            </a:r>
            <a:endParaRPr sz="440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652" name="Google Shape;652;p8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91680" y="1124744"/>
            <a:ext cx="6301660" cy="509568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85"/>
          <p:cNvSpPr txBox="1">
            <a:spLocks noGrp="1"/>
          </p:cNvSpPr>
          <p:nvPr>
            <p:ph type="title"/>
          </p:nvPr>
        </p:nvSpPr>
        <p:spPr>
          <a:xfrm>
            <a:off x="689963" y="228600"/>
            <a:ext cx="814619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ru" sz="4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Собери стихотворение</a:t>
            </a:r>
            <a:endParaRPr sz="440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658" name="Google Shape;658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5190" y="1340768"/>
            <a:ext cx="5556387" cy="5077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86"/>
          <p:cNvSpPr txBox="1">
            <a:spLocks noGrp="1"/>
          </p:cNvSpPr>
          <p:nvPr>
            <p:ph type="title"/>
          </p:nvPr>
        </p:nvSpPr>
        <p:spPr>
          <a:xfrm>
            <a:off x="689963" y="228600"/>
            <a:ext cx="814619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ru" sz="4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Назови автора</a:t>
            </a:r>
            <a:endParaRPr sz="440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664" name="Google Shape;664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8168" y="1124744"/>
            <a:ext cx="5316119" cy="528243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87"/>
          <p:cNvSpPr txBox="1">
            <a:spLocks noGrp="1"/>
          </p:cNvSpPr>
          <p:nvPr>
            <p:ph type="title"/>
          </p:nvPr>
        </p:nvSpPr>
        <p:spPr>
          <a:xfrm>
            <a:off x="689963" y="228600"/>
            <a:ext cx="814619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ru" sz="4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Найди лишнее</a:t>
            </a:r>
            <a:endParaRPr sz="440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670" name="Google Shape;670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1412776"/>
            <a:ext cx="8443913" cy="5164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6928" y="399651"/>
            <a:ext cx="81381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выставка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публичная демонстрация в сети Интернет с помощью средств веб-технологий виртуальных образов специально подобранных и систематизированных произведений печати и других носителей информации, а также общедоступных электронных ресурсов, рекомендуемых удаленным пользователям библиотеки для обозрения, ознакомления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68.userapi.com/impf/Y9M2f6IPoUWoN2tlF2XJjrZDdsk5MKvo2MucYg/IwWcaks6s6c.jpg?size=604x374&amp;quality=96&amp;sign=4bf06cfe908fa3eef43f242d50c4fce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0951" y="3361295"/>
            <a:ext cx="5509255" cy="341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82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352" y="369249"/>
            <a:ext cx="8247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Genial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онлайн-сервис для создания красивого интерактивного контента для блогов и сайтов: презентаций, интерактивных плакатов,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выставок,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 Количество создаваемых работ не ограничено. 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lh5.googleusercontent.com/w2_666HXLhsIKXd9cfiJmfZxe240u76QFG-hhetMAYNlgUNRNvtzD6JJ9jMQknwMx_4Z-A_sSmMCBgRSojErvxERplUZbCypHK2dxAlszg5aY_QWamlhLbhcGmuOpxQrM7WYYwl56aI=s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68" r="12861"/>
          <a:stretch/>
        </p:blipFill>
        <p:spPr bwMode="auto">
          <a:xfrm>
            <a:off x="1475232" y="1938909"/>
            <a:ext cx="6358128" cy="480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35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57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24493"/>
            <a:ext cx="85465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универсальных инструментов. С помощью него можно создать игру,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-карточки,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интерактивную выставку,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презентацию, ленту времени,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видеовикторину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</p:txBody>
      </p:sp>
      <p:pic>
        <p:nvPicPr>
          <p:cNvPr id="4" name="Google Shape;875;p123"/>
          <p:cNvPicPr preferRelativeResize="0"/>
          <p:nvPr/>
        </p:nvPicPr>
        <p:blipFill rotWithShape="1">
          <a:blip r:embed="rId3">
            <a:alphaModFix/>
          </a:blip>
          <a:srcRect l="13822" r="14775"/>
          <a:stretch/>
        </p:blipFill>
        <p:spPr>
          <a:xfrm>
            <a:off x="1164289" y="1340156"/>
            <a:ext cx="6827613" cy="5286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557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304" y="267700"/>
            <a:ext cx="8717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Glogster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бесплатный инструмент для создания интерактивных плакатов с текстом, видео, гиперссылками и изображениями.</a:t>
            </a:r>
          </a:p>
        </p:txBody>
      </p:sp>
      <p:pic>
        <p:nvPicPr>
          <p:cNvPr id="2050" name="Picture 2" descr="https://lh5.googleusercontent.com/vhWF6WLevi-Lx-QTl-q470YjfWka2udFJ3aaPoHzWqmi9cxm-qPh5vId5yV8aIUqqPNXJ5kJsL5aZ0aea70wPGp5G1Cx9C1OD85cWgspgpXjksprE60OxELRaNUgikuaQqjd-quIVZM=s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93" r="11749"/>
          <a:stretch/>
        </p:blipFill>
        <p:spPr bwMode="auto">
          <a:xfrm>
            <a:off x="1335024" y="1468029"/>
            <a:ext cx="6723888" cy="494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2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008" y="251341"/>
            <a:ext cx="8345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интересное и запоминающееся мероприятие в библиотеке всегда непросто. На помощь могут прийти различные игровые форматы: викторины, кроссворды,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Игры можно создавать и в электронном виде: существует огромное количество сервисов и программ для их создания. </a:t>
            </a:r>
          </a:p>
        </p:txBody>
      </p:sp>
      <p:pic>
        <p:nvPicPr>
          <p:cNvPr id="5" name="Google Shape;345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0070" y="1882557"/>
            <a:ext cx="7335300" cy="4559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5761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"/>
          <p:cNvSpPr txBox="1">
            <a:spLocks noGrp="1"/>
          </p:cNvSpPr>
          <p:nvPr>
            <p:ph type="title"/>
          </p:nvPr>
        </p:nvSpPr>
        <p:spPr>
          <a:xfrm>
            <a:off x="242197" y="438245"/>
            <a:ext cx="8741664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just">
              <a:lnSpc>
                <a:spcPct val="100000"/>
              </a:lnSpc>
              <a:buClr>
                <a:srgbClr val="000000"/>
              </a:buClr>
              <a:buSzPts val="5400"/>
              <a:buFont typeface="Arial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Wordwall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 представляет собой многофункциональный инструмент для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создания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интерактивных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игр по заранее заготовленным шаблонам.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ервис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имеет русскоязычную версию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689053"/>
            <a:ext cx="8290970" cy="480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777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99</Words>
  <Application>Microsoft Office PowerPoint</Application>
  <PresentationFormat>Экран (4:3)</PresentationFormat>
  <Paragraphs>42</Paragraphs>
  <Slides>25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Palatino Linotype</vt:lpstr>
      <vt:lpstr>Times New Roman</vt:lpstr>
      <vt:lpstr>Tahoma</vt:lpstr>
      <vt:lpstr>Calibri</vt:lpstr>
      <vt:lpstr>Georgia</vt:lpstr>
      <vt:lpstr>Century Gothic</vt:lpstr>
      <vt:lpstr>Courier New</vt:lpstr>
      <vt:lpstr>1_Исполнительная</vt:lpstr>
      <vt:lpstr> Цифровые инструменты и сервисы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Wordwall представляет собой многофункциональный инструмент для создания интерактивных игр по заранее заготовленным шаблонам. Сервис имеет русскоязычную версию.</vt:lpstr>
      <vt:lpstr> H5P.org – это удобный и простой конструктор, в котором есть возможность выбрать любой имеющийся шаблон для создания интерактивного контента. Создатели сервиса делят весь список создаваемого интерактивного контента на следующие категории: игровая форма, мультимедийная форма, формат вопросов.</vt:lpstr>
      <vt:lpstr>Слайд 11</vt:lpstr>
      <vt:lpstr>Слайд 12</vt:lpstr>
      <vt:lpstr>«Плюсы» инфографики</vt:lpstr>
      <vt:lpstr>Из чего состоит инфографика?</vt:lpstr>
      <vt:lpstr>Сервисы для создания красочной инфографики</vt:lpstr>
      <vt:lpstr>Слайд 16</vt:lpstr>
      <vt:lpstr>Слайд 17</vt:lpstr>
      <vt:lpstr>Слайд 18</vt:lpstr>
      <vt:lpstr> Mindomo – онлайн-сервис для создания ментальных карт, содержащих текст, фотографии, рисунки, видео, гиперссылки. Бесплатный аккаунт Mindomo позволяет создавать до трёх карт.</vt:lpstr>
      <vt:lpstr> Ayoa – инструмент для создания ментальных карт, позволяющий работать как в команде, так и в одиночку. Бесплатно можно создать до 5-ти интеллект-карт. </vt:lpstr>
      <vt:lpstr>  WordArt – лучший сервис для создания интерактивного облака тэгов (облака слов).</vt:lpstr>
      <vt:lpstr>Рассказ о книге</vt:lpstr>
      <vt:lpstr>Собери стихотворение</vt:lpstr>
      <vt:lpstr>Назови автора</vt:lpstr>
      <vt:lpstr>Найди лишнее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цифровые инструменты и сервисы</dc:title>
  <cp:lastModifiedBy>Я</cp:lastModifiedBy>
  <cp:revision>26</cp:revision>
  <dcterms:modified xsi:type="dcterms:W3CDTF">2021-10-18T10:06:11Z</dcterms:modified>
</cp:coreProperties>
</file>